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58" r:id="rId6"/>
    <p:sldId id="259" r:id="rId7"/>
    <p:sldId id="295" r:id="rId8"/>
    <p:sldId id="278" r:id="rId9"/>
    <p:sldId id="261" r:id="rId10"/>
    <p:sldId id="279" r:id="rId11"/>
    <p:sldId id="264" r:id="rId12"/>
    <p:sldId id="280" r:id="rId13"/>
    <p:sldId id="265" r:id="rId14"/>
    <p:sldId id="281" r:id="rId15"/>
    <p:sldId id="282" r:id="rId16"/>
    <p:sldId id="284" r:id="rId17"/>
    <p:sldId id="285" r:id="rId18"/>
    <p:sldId id="287" r:id="rId19"/>
    <p:sldId id="286" r:id="rId20"/>
    <p:sldId id="268" r:id="rId21"/>
    <p:sldId id="288" r:id="rId22"/>
    <p:sldId id="289" r:id="rId23"/>
    <p:sldId id="290" r:id="rId24"/>
    <p:sldId id="293" r:id="rId25"/>
    <p:sldId id="294" r:id="rId26"/>
    <p:sldId id="276" r:id="rId27"/>
    <p:sldId id="29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1974B3"/>
    <a:srgbClr val="207AB9"/>
    <a:srgbClr val="DF292A"/>
    <a:srgbClr val="2B9D37"/>
    <a:srgbClr val="9B0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77" autoAdjust="0"/>
  </p:normalViewPr>
  <p:slideViewPr>
    <p:cSldViewPr snapToGrid="0" snapToObjects="1">
      <p:cViewPr varScale="1">
        <p:scale>
          <a:sx n="75" d="100"/>
          <a:sy n="75" d="100"/>
        </p:scale>
        <p:origin x="169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9CBA3B2-35A4-6C4D-A9B7-FC7E1FFFA6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E57C3B-874A-DD4B-BCBF-6EA606AA19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66391-C36F-E443-BB71-0E64FF979FDB}" type="datetimeFigureOut">
              <a:rPr lang="en-GB" smtClean="0"/>
              <a:t>12/07/2024</a:t>
            </a:fld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A54165-809E-C644-BF62-24FDB38F02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E5189A-DD11-EF46-8E77-2E00A58939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7F6EE-E3CC-FD47-8AEE-CA98BFED335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84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C548-56CF-AD45-B79A-0EC75DD2336C}" type="datetimeFigureOut">
              <a:rPr lang="en-GB" smtClean="0"/>
              <a:t>12/07/2024</a:t>
            </a:fld>
            <a:endParaRPr lang="en-GB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514BA-DF08-4544-B7F6-21BED4D8F1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9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13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12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50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Newton–Raphson solver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429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74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9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04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76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77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The estimate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GB" dirty="0"/>
                  <a:t> for the backward process is estimated in the very</a:t>
                </a:r>
                <a:r>
                  <a:rPr lang="en-GB" baseline="0" dirty="0"/>
                  <a:t> same manner,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(the one</a:t>
                </a:r>
                <a:r>
                  <a:rPr lang="en-GB" baseline="0" dirty="0"/>
                  <a:t> directly estimated via the Jarzynski equality in the reverse direction</a:t>
                </a:r>
                <a:r>
                  <a:rPr lang="en-GB" dirty="0"/>
                  <a:t>). Then, of course, within</a:t>
                </a:r>
                <a:r>
                  <a:rPr lang="en-GB" baseline="0" dirty="0"/>
                  <a:t> this procedure, the time arrow is flipped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dirty="0"/>
                  <a:t>, since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The estimate for </a:t>
                </a:r>
                <a:r>
                  <a:rPr lang="it-IT" b="0" i="0">
                    <a:latin typeface="Cambria Math" panose="02040503050406030204" pitchFamily="18" charset="0"/>
                  </a:rPr>
                  <a:t>(𝜌_0(𝑧) </a:t>
                </a:r>
                <a:r>
                  <a:rPr lang="en-GB" b="0" i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) ̃</a:t>
                </a:r>
                <a:r>
                  <a:rPr lang="en-GB" dirty="0"/>
                  <a:t> for the backward process is estimated in the very</a:t>
                </a:r>
                <a:r>
                  <a:rPr lang="en-GB" baseline="0" dirty="0"/>
                  <a:t> same manner, but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𝑊_0^𝑡→𝑊 ̃_0^𝑡</a:t>
                </a:r>
                <a:r>
                  <a:rPr lang="en-GB" dirty="0"/>
                  <a:t> and </a:t>
                </a:r>
                <a:r>
                  <a:rPr lang="it-IT" b="0" i="0">
                    <a:latin typeface="Cambria Math" panose="02040503050406030204" pitchFamily="18" charset="0"/>
                  </a:rPr>
                  <a:t>Δ𝐹→(Δ𝐹_𝑡</a:t>
                </a:r>
                <a:r>
                  <a:rPr lang="en-GB" b="0" i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) ̃</a:t>
                </a:r>
                <a:r>
                  <a:rPr lang="it-IT" b="0" i="0" dirty="0">
                    <a:latin typeface="Cambria Math" panose="02040503050406030204" pitchFamily="18" charset="0"/>
                  </a:rPr>
                  <a:t>=Δ𝐹_𝑡−Δ𝐹</a:t>
                </a:r>
                <a:r>
                  <a:rPr lang="en-GB" dirty="0"/>
                  <a:t> (the one</a:t>
                </a:r>
                <a:r>
                  <a:rPr lang="en-GB" baseline="0" dirty="0"/>
                  <a:t> directly estimated via the Jarzynski equality in the reverse direction</a:t>
                </a:r>
                <a:r>
                  <a:rPr lang="en-GB" dirty="0"/>
                  <a:t>). Then, of course, within</a:t>
                </a:r>
                <a:r>
                  <a:rPr lang="en-GB" baseline="0" dirty="0"/>
                  <a:t> this procedure, the time arrow is flipped such that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𝑧_𝑡∈[𝐴, …, 𝐵]</a:t>
                </a:r>
                <a:r>
                  <a:rPr lang="en-GB" dirty="0"/>
                  <a:t>, since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(𝑧_𝑡</a:t>
                </a:r>
                <a:r>
                  <a:rPr lang="en-GB" b="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) ̃∈[𝐵, …, 𝐴]</a:t>
                </a:r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722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282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87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77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15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6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27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2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46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64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60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From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From </a:t>
                </a:r>
                <a:r>
                  <a:rPr lang="it-IT" b="0" i="0">
                    <a:latin typeface="Cambria Math" panose="02040503050406030204" pitchFamily="18" charset="0"/>
                  </a:rPr>
                  <a:t>⟨𝑊⟩≥Δ𝐹</a:t>
                </a:r>
                <a:r>
                  <a:rPr lang="en-GB" dirty="0"/>
                  <a:t>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31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4415-BAC2-7E45-80DB-0869E44A608F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72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0603-5DC2-684D-BB1A-F36FDA852686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8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7497-17D5-D14D-B89B-169B309EA898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216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330-4696-6649-A301-C97CF43D1EBB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014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F59F8-F126-4F44-BEB5-DC477D4B5114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727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E565-5CB4-3C4E-B396-7DF620320452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775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09F3E-711D-0F47-A7A8-15C605C57773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801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C502-61F5-D949-AA8D-622801BC8AF1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474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1678-5A80-4A4D-B060-3D9205500384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856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F18-8A3F-5546-9529-21AD3982C729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153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19D5-ABC7-A446-899B-C4635911E5B6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152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44E60-832D-1F46-BBF6-F72593B74F3A}" type="datetime1">
              <a:rPr lang="it-IT" smtClean="0"/>
              <a:t>12/07/2024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76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iccardoTancredi/Bidirectional-Single-Molecule-Force-Spectroscopy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0" y="-139148"/>
            <a:ext cx="9216000" cy="62347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FBB25C-2097-A042-856A-99D1E940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80" y="4978569"/>
            <a:ext cx="1711457" cy="172238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454121" y="517237"/>
            <a:ext cx="8235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u="none" strike="noStrike" baseline="0" dirty="0">
                <a:solidFill>
                  <a:schemeClr val="bg1"/>
                </a:solidFill>
                <a:latin typeface="Times-Bold"/>
              </a:rPr>
              <a:t>Optimized Free Energies from Bidirectional Single-Molecule Force Spectroscopy</a:t>
            </a:r>
            <a:endParaRPr lang="en-GB" sz="3200" b="1" dirty="0">
              <a:solidFill>
                <a:schemeClr val="bg1"/>
              </a:solidFill>
            </a:endParaRPr>
          </a:p>
          <a:p>
            <a:endParaRPr lang="en-US" sz="1800" b="0" i="0" u="none" strike="noStrike" baseline="0" dirty="0">
              <a:solidFill>
                <a:schemeClr val="bg1"/>
              </a:solidFill>
              <a:latin typeface="Times-Roman"/>
            </a:endParaRPr>
          </a:p>
          <a:p>
            <a:pPr algn="ctr"/>
            <a:r>
              <a:rPr lang="en-US" sz="1800" b="0" i="1" u="none" strike="noStrike" baseline="0" dirty="0">
                <a:solidFill>
                  <a:schemeClr val="bg1"/>
                </a:solidFill>
                <a:latin typeface="Times-Roman"/>
              </a:rPr>
              <a:t>David D. L. Minh and Artur B. Adib</a:t>
            </a:r>
            <a:endParaRPr lang="it-IT" sz="3200" i="1" dirty="0">
              <a:solidFill>
                <a:schemeClr val="bg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2FD12A-0C63-E540-A204-211217724BDB}"/>
              </a:ext>
            </a:extLst>
          </p:cNvPr>
          <p:cNvSpPr txBox="1"/>
          <p:nvPr/>
        </p:nvSpPr>
        <p:spPr>
          <a:xfrm>
            <a:off x="290062" y="3648750"/>
            <a:ext cx="70251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bg1"/>
                </a:solidFill>
              </a:rPr>
              <a:t>Physics of Complex Systems</a:t>
            </a:r>
            <a:endParaRPr lang="en-GB" sz="2800" b="1" i="1" dirty="0">
              <a:solidFill>
                <a:schemeClr val="bg1"/>
              </a:solidFill>
            </a:endParaRPr>
          </a:p>
          <a:p>
            <a:r>
              <a:rPr lang="en-GB" sz="3200" i="1" dirty="0">
                <a:solidFill>
                  <a:schemeClr val="bg1"/>
                </a:solidFill>
              </a:rPr>
              <a:t>Riccardo Tancredi</a:t>
            </a:r>
          </a:p>
          <a:p>
            <a:r>
              <a:rPr lang="en-GB" sz="2000" i="1" dirty="0">
                <a:solidFill>
                  <a:schemeClr val="bg1"/>
                </a:solidFill>
              </a:rPr>
              <a:t>15/07/2024</a:t>
            </a:r>
          </a:p>
        </p:txBody>
      </p:sp>
    </p:spTree>
    <p:extLst>
      <p:ext uri="{BB962C8B-B14F-4D97-AF65-F5344CB8AC3E}">
        <p14:creationId xmlns:p14="http://schemas.microsoft.com/office/powerpoint/2010/main" val="27983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9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424168"/>
                <a:ext cx="7801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To avoid confusion, we can write directly the latter equation as a function of the positions: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424168"/>
                <a:ext cx="7801583" cy="830997"/>
              </a:xfrm>
              <a:prstGeom prst="rect">
                <a:avLst/>
              </a:prstGeom>
              <a:blipFill>
                <a:blip r:embed="rId6"/>
                <a:stretch>
                  <a:fillRect l="-1250" t="-5882" r="-117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6004" y="2631294"/>
                <a:ext cx="8907996" cy="1079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2631294"/>
                <a:ext cx="8907996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chemeClr val="bg1"/>
                    </a:solidFill>
                    <a:latin typeface="+mj-lt"/>
                  </a:rPr>
                  <a:t>Bidirectional estimator for </a:t>
                </a:r>
                <a14:m>
                  <m:oMath xmlns:m="http://schemas.openxmlformats.org/officeDocument/2006/math">
                    <m:r>
                      <a:rPr lang="it-IT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it-IT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endParaRPr lang="en-GB" sz="2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/>
              <p:nvPr/>
            </p:nvSpPr>
            <p:spPr>
              <a:xfrm>
                <a:off x="554477" y="4121249"/>
                <a:ext cx="7801583" cy="1948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with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2400" dirty="0"/>
                  <a:t> being the total work of forward process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GB" sz="2400" dirty="0"/>
                  <a:t> the total work of reverse  process [2].</a:t>
                </a:r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But the total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still unknown. How to compute it?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4121249"/>
                <a:ext cx="7801583" cy="1948867"/>
              </a:xfrm>
              <a:prstGeom prst="rect">
                <a:avLst/>
              </a:prstGeom>
              <a:blipFill>
                <a:blip r:embed="rId9"/>
                <a:stretch>
                  <a:fillRect l="-1250" t="-2500" r="-117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81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671207" y="1415604"/>
                <a:ext cx="7801583" cy="310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Integrating the Crooks’ fluctuation theorem formula commonly used in histogram analysis: 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2400" dirty="0"/>
              </a:p>
              <a:p>
                <a:pPr algn="just"/>
                <a:br>
                  <a:rPr lang="en-GB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 can be estimated multiplying the above equation for a common function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GB" sz="2400" dirty="0"/>
                  <a:t> and integrating: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" y="1415604"/>
                <a:ext cx="7801583" cy="3102068"/>
              </a:xfrm>
              <a:prstGeom prst="rect">
                <a:avLst/>
              </a:prstGeom>
              <a:blipFill>
                <a:blip r:embed="rId6"/>
                <a:stretch>
                  <a:fillRect l="-1172" t="-1572" r="-1250" b="-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4948" y="4540777"/>
                <a:ext cx="8907996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  <m:r>
                                <a:rPr lang="el-GR" sz="2400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8" y="4540777"/>
                <a:ext cx="8907996" cy="1061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800" b="1" dirty="0">
                    <a:solidFill>
                      <a:schemeClr val="bg1"/>
                    </a:solidFill>
                  </a:rPr>
                  <a:t> Bennet Acceptance Ratio (BAR) formula</a:t>
                </a: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/>
              <p:nvPr/>
            </p:nvSpPr>
            <p:spPr>
              <a:xfrm>
                <a:off x="788154" y="5557068"/>
                <a:ext cx="7801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which is an implicit equation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54" y="5557068"/>
                <a:ext cx="7801583" cy="461665"/>
              </a:xfrm>
              <a:prstGeom prst="rect">
                <a:avLst/>
              </a:prstGeom>
              <a:blipFill>
                <a:blip r:embed="rId9"/>
                <a:stretch>
                  <a:fillRect l="-117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2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671207" y="1436036"/>
                <a:ext cx="7801583" cy="2143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Bennet found that the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br>
                  <a:rPr lang="en-GB" sz="2400" dirty="0"/>
                </a:br>
                <a:r>
                  <a:rPr lang="en-GB" sz="2400" dirty="0"/>
                  <a:t>minimizes the average squared error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 estimate, leading to: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" y="1436036"/>
                <a:ext cx="7801583" cy="2143857"/>
              </a:xfrm>
              <a:prstGeom prst="rect">
                <a:avLst/>
              </a:prstGeom>
              <a:blipFill>
                <a:blip r:embed="rId6"/>
                <a:stretch>
                  <a:fillRect l="-1172" t="-227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6004" y="3762382"/>
                <a:ext cx="8907996" cy="12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3762382"/>
                <a:ext cx="8907996" cy="1212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800" b="1" dirty="0">
                    <a:solidFill>
                      <a:schemeClr val="bg1"/>
                    </a:solidFill>
                  </a:rPr>
                  <a:t> Bennet Acceptance Ratio (BAR) formula</a:t>
                </a: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46ADF19-C97E-605E-204A-DF575FD5CE9F}"/>
              </a:ext>
            </a:extLst>
          </p:cNvPr>
          <p:cNvSpPr txBox="1"/>
          <p:nvPr/>
        </p:nvSpPr>
        <p:spPr>
          <a:xfrm>
            <a:off x="789210" y="5433021"/>
            <a:ext cx="780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which is the BAR method [3].</a:t>
            </a:r>
          </a:p>
        </p:txBody>
      </p:sp>
    </p:spTree>
    <p:extLst>
      <p:ext uri="{BB962C8B-B14F-4D97-AF65-F5344CB8AC3E}">
        <p14:creationId xmlns:p14="http://schemas.microsoft.com/office/powerpoint/2010/main" val="37086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45437"/>
                <a:ext cx="7801583" cy="531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With their work, Minh and Adib have pushed further the possibility to estimate intermediate values of the free energy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, having estimated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 via the BAR method for instance. </a:t>
                </a:r>
              </a:p>
              <a:p>
                <a:pPr algn="just"/>
                <a:endParaRPr lang="en-GB" sz="2400" dirty="0"/>
              </a:p>
              <a:p>
                <a:r>
                  <a:rPr lang="en-GB" sz="2400" dirty="0">
                    <a:solidFill>
                      <a:srgbClr val="C00000"/>
                    </a:solidFill>
                  </a:rPr>
                  <a:t>Simulated system:</a:t>
                </a:r>
              </a:p>
              <a:p>
                <a:pPr algn="just"/>
                <a:r>
                  <a:rPr lang="en-GB" sz="2400" dirty="0"/>
                  <a:t>In single molecule pulling experiments, the system is driven out of equilibrium by a time-dependent potential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 </a:t>
                </a:r>
                <a:r>
                  <a:rPr lang="en-GB" sz="2400" dirty="0"/>
                  <a:t>acting on a global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 such as the end-to-end distance of a molecule/protein.</a:t>
                </a:r>
              </a:p>
              <a:p>
                <a:pPr algn="just"/>
                <a:r>
                  <a:rPr lang="en-GB" sz="2400" dirty="0"/>
                  <a:t>The total Hamiltonian is then given by a time-independent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plus the external perturbation: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45437"/>
                <a:ext cx="7801583" cy="5310493"/>
              </a:xfrm>
              <a:prstGeom prst="rect">
                <a:avLst/>
              </a:prstGeom>
              <a:blipFill>
                <a:blip r:embed="rId6"/>
                <a:stretch>
                  <a:fillRect l="-1250" t="-918" r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Minh and Adib main result: </a:t>
            </a:r>
          </a:p>
        </p:txBody>
      </p:sp>
    </p:spTree>
    <p:extLst>
      <p:ext uri="{BB962C8B-B14F-4D97-AF65-F5344CB8AC3E}">
        <p14:creationId xmlns:p14="http://schemas.microsoft.com/office/powerpoint/2010/main" val="371339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56DA7E-B3DE-8E62-DA2B-EC026CE1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7243" y="1641735"/>
            <a:ext cx="3775316" cy="283148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407927" y="1245437"/>
                <a:ext cx="8328146" cy="1785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Brownian simulation on a one-dimensional potential: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=5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−10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" y="1245437"/>
                <a:ext cx="8328146" cy="1785232"/>
              </a:xfrm>
              <a:prstGeom prst="rect">
                <a:avLst/>
              </a:prstGeom>
              <a:blipFill>
                <a:blip r:embed="rId7"/>
                <a:stretch>
                  <a:fillRect l="-1171" t="-2730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Computer simulation: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/>
              <p:nvPr/>
            </p:nvSpPr>
            <p:spPr>
              <a:xfrm>
                <a:off x="497380" y="4422315"/>
                <a:ext cx="8385243" cy="123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center of the potential trap, linearly varied from -1.5 to 1.5 in the forward direction; 1.5 to -1.5 for reverse trajectories.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=750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=0.75 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0" y="4422315"/>
                <a:ext cx="8385243" cy="1236300"/>
              </a:xfrm>
              <a:prstGeom prst="rect">
                <a:avLst/>
              </a:prstGeom>
              <a:blipFill>
                <a:blip r:embed="rId8"/>
                <a:stretch>
                  <a:fillRect l="-1018" t="-3941" r="-1091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52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45437"/>
                <a:ext cx="7801583" cy="158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First order integrator of the overdamped Langevin equation: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it-IT" sz="24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𝜉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45437"/>
                <a:ext cx="7801583" cy="1582549"/>
              </a:xfrm>
              <a:prstGeom prst="rect">
                <a:avLst/>
              </a:prstGeom>
              <a:blipFill>
                <a:blip r:embed="rId6"/>
                <a:stretch>
                  <a:fillRect l="-1250" t="-3077" r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Overdamped Langevin dynamics: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/>
              <p:nvPr/>
            </p:nvSpPr>
            <p:spPr>
              <a:xfrm>
                <a:off x="554476" y="3256887"/>
                <a:ext cx="7801583" cy="235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the force at time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rad>
                  </m:oMath>
                </a14:m>
                <a:r>
                  <a:rPr lang="en-US" sz="2400" dirty="0"/>
                  <a:t> is the factor coming from the diffusive nature of random walks (Weiner process)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dirty="0"/>
                  <a:t> is a random Gaussian number sampled 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6" y="3256887"/>
                <a:ext cx="7801583" cy="2358723"/>
              </a:xfrm>
              <a:prstGeom prst="rect">
                <a:avLst/>
              </a:prstGeom>
              <a:blipFill>
                <a:blip r:embed="rId7"/>
                <a:stretch>
                  <a:fillRect l="-1094" r="-1172" b="-4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41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474885" y="1238621"/>
                <a:ext cx="8194229" cy="4588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sz="2200" dirty="0"/>
              </a:p>
              <a:p>
                <a:pPr algn="just"/>
                <a:endParaRPr lang="it-IT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200" i="1" smtClean="0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200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200" i="1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sz="2200" i="1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200" b="0" i="0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200" i="1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200" i="1" smtClean="0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200" b="0" i="0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200" dirty="0"/>
              </a:p>
              <a:p>
                <a:pPr algn="just"/>
                <a:endParaRPr lang="it-IT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20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Forward</m:t>
                      </m:r>
                      <m:r>
                        <a:rPr lang="it-IT" sz="2200" b="0" i="1" smtClean="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200" b="0" i="0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200" b="0" i="1" smtClean="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just"/>
                <a:endParaRPr lang="en-US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200" b="0" i="0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Backward</m:t>
                      </m:r>
                      <m:r>
                        <a:rPr lang="it-IT" sz="2200" b="0" i="1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200" b="0" i="0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sup>
                      </m:sSup>
                      <m:r>
                        <a:rPr lang="it-IT" sz="2200" b="0" i="1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200" b="0" i="1" smtClean="0">
                                              <a:solidFill>
                                                <a:srgbClr val="DF292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200" b="0" i="1" smtClean="0">
                                              <a:solidFill>
                                                <a:srgbClr val="DF292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5" y="1238621"/>
                <a:ext cx="8194229" cy="4588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Work computation:</a:t>
            </a:r>
          </a:p>
        </p:txBody>
      </p:sp>
    </p:spTree>
    <p:extLst>
      <p:ext uri="{BB962C8B-B14F-4D97-AF65-F5344CB8AC3E}">
        <p14:creationId xmlns:p14="http://schemas.microsoft.com/office/powerpoint/2010/main" val="11684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16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730F1-CE16-59FF-51C3-A967C629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2009587"/>
            <a:ext cx="9144000" cy="3657599"/>
          </a:xfrm>
          <a:prstGeom prst="rect">
            <a:avLst/>
          </a:prstGeom>
        </p:spPr>
      </p:pic>
      <p:sp>
        <p:nvSpPr>
          <p:cNvPr id="2" name="CasellaDiTesto 10">
            <a:extLst>
              <a:ext uri="{FF2B5EF4-FFF2-40B4-BE49-F238E27FC236}">
                <a16:creationId xmlns:a16="http://schemas.microsoft.com/office/drawing/2014/main" id="{4B249BB7-2397-D3F9-A011-83C55ABC4B79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Results comparison:</a:t>
            </a:r>
          </a:p>
        </p:txBody>
      </p:sp>
    </p:spTree>
    <p:extLst>
      <p:ext uri="{BB962C8B-B14F-4D97-AF65-F5344CB8AC3E}">
        <p14:creationId xmlns:p14="http://schemas.microsoft.com/office/powerpoint/2010/main" val="284590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F3ED4A9-2818-8934-4A1E-8C3F50996938}"/>
              </a:ext>
            </a:extLst>
          </p:cNvPr>
          <p:cNvSpPr/>
          <p:nvPr/>
        </p:nvSpPr>
        <p:spPr>
          <a:xfrm>
            <a:off x="8030022" y="4182218"/>
            <a:ext cx="1001949" cy="534214"/>
          </a:xfrm>
          <a:custGeom>
            <a:avLst/>
            <a:gdLst>
              <a:gd name="connsiteX0" fmla="*/ 0 w 1001949"/>
              <a:gd name="connsiteY0" fmla="*/ 267107 h 534214"/>
              <a:gd name="connsiteX1" fmla="*/ 500975 w 1001949"/>
              <a:gd name="connsiteY1" fmla="*/ 0 h 534214"/>
              <a:gd name="connsiteX2" fmla="*/ 1001950 w 1001949"/>
              <a:gd name="connsiteY2" fmla="*/ 267107 h 534214"/>
              <a:gd name="connsiteX3" fmla="*/ 500975 w 1001949"/>
              <a:gd name="connsiteY3" fmla="*/ 534214 h 534214"/>
              <a:gd name="connsiteX4" fmla="*/ 0 w 1001949"/>
              <a:gd name="connsiteY4" fmla="*/ 267107 h 53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949" h="534214" fill="none" extrusionOk="0">
                <a:moveTo>
                  <a:pt x="0" y="267107"/>
                </a:moveTo>
                <a:cubicBezTo>
                  <a:pt x="16086" y="104299"/>
                  <a:pt x="257895" y="2217"/>
                  <a:pt x="500975" y="0"/>
                </a:cubicBezTo>
                <a:cubicBezTo>
                  <a:pt x="780338" y="4585"/>
                  <a:pt x="993666" y="119410"/>
                  <a:pt x="1001950" y="267107"/>
                </a:cubicBezTo>
                <a:cubicBezTo>
                  <a:pt x="1049728" y="421555"/>
                  <a:pt x="763212" y="527622"/>
                  <a:pt x="500975" y="534214"/>
                </a:cubicBezTo>
                <a:cubicBezTo>
                  <a:pt x="215387" y="536872"/>
                  <a:pt x="8036" y="403732"/>
                  <a:pt x="0" y="267107"/>
                </a:cubicBezTo>
                <a:close/>
              </a:path>
              <a:path w="1001949" h="534214" stroke="0" extrusionOk="0">
                <a:moveTo>
                  <a:pt x="0" y="267107"/>
                </a:moveTo>
                <a:cubicBezTo>
                  <a:pt x="-3772" y="126205"/>
                  <a:pt x="188591" y="-14743"/>
                  <a:pt x="500975" y="0"/>
                </a:cubicBezTo>
                <a:cubicBezTo>
                  <a:pt x="780540" y="-426"/>
                  <a:pt x="998248" y="126330"/>
                  <a:pt x="1001950" y="267107"/>
                </a:cubicBezTo>
                <a:cubicBezTo>
                  <a:pt x="975774" y="423375"/>
                  <a:pt x="760405" y="554614"/>
                  <a:pt x="500975" y="534214"/>
                </a:cubicBezTo>
                <a:cubicBezTo>
                  <a:pt x="229576" y="530796"/>
                  <a:pt x="-11821" y="417338"/>
                  <a:pt x="0" y="267107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9B0014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6BA5C-F46C-72C4-67BE-5A4B1BE65B2E}"/>
              </a:ext>
            </a:extLst>
          </p:cNvPr>
          <p:cNvSpPr/>
          <p:nvPr/>
        </p:nvSpPr>
        <p:spPr>
          <a:xfrm>
            <a:off x="1945532" y="5275403"/>
            <a:ext cx="5314432" cy="983336"/>
          </a:xfrm>
          <a:custGeom>
            <a:avLst/>
            <a:gdLst>
              <a:gd name="connsiteX0" fmla="*/ 0 w 5314432"/>
              <a:gd name="connsiteY0" fmla="*/ 0 h 983336"/>
              <a:gd name="connsiteX1" fmla="*/ 5314432 w 5314432"/>
              <a:gd name="connsiteY1" fmla="*/ 0 h 983336"/>
              <a:gd name="connsiteX2" fmla="*/ 5314432 w 5314432"/>
              <a:gd name="connsiteY2" fmla="*/ 983336 h 983336"/>
              <a:gd name="connsiteX3" fmla="*/ 0 w 5314432"/>
              <a:gd name="connsiteY3" fmla="*/ 983336 h 983336"/>
              <a:gd name="connsiteX4" fmla="*/ 0 w 5314432"/>
              <a:gd name="connsiteY4" fmla="*/ 0 h 9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432" h="983336" fill="none" extrusionOk="0">
                <a:moveTo>
                  <a:pt x="0" y="0"/>
                </a:moveTo>
                <a:cubicBezTo>
                  <a:pt x="2450211" y="-109175"/>
                  <a:pt x="3931570" y="-48220"/>
                  <a:pt x="5314432" y="0"/>
                </a:cubicBezTo>
                <a:cubicBezTo>
                  <a:pt x="5298490" y="396251"/>
                  <a:pt x="5297646" y="625293"/>
                  <a:pt x="5314432" y="983336"/>
                </a:cubicBezTo>
                <a:cubicBezTo>
                  <a:pt x="4366403" y="950514"/>
                  <a:pt x="1844289" y="958776"/>
                  <a:pt x="0" y="983336"/>
                </a:cubicBezTo>
                <a:cubicBezTo>
                  <a:pt x="-23039" y="775687"/>
                  <a:pt x="-31836" y="209194"/>
                  <a:pt x="0" y="0"/>
                </a:cubicBezTo>
                <a:close/>
              </a:path>
              <a:path w="5314432" h="983336" stroke="0" extrusionOk="0">
                <a:moveTo>
                  <a:pt x="0" y="0"/>
                </a:moveTo>
                <a:cubicBezTo>
                  <a:pt x="1604770" y="56275"/>
                  <a:pt x="2766640" y="-36696"/>
                  <a:pt x="5314432" y="0"/>
                </a:cubicBezTo>
                <a:cubicBezTo>
                  <a:pt x="5229125" y="158134"/>
                  <a:pt x="5309273" y="765205"/>
                  <a:pt x="5314432" y="983336"/>
                </a:cubicBezTo>
                <a:cubicBezTo>
                  <a:pt x="4269249" y="923882"/>
                  <a:pt x="1680461" y="1007431"/>
                  <a:pt x="0" y="983336"/>
                </a:cubicBezTo>
                <a:cubicBezTo>
                  <a:pt x="50449" y="548724"/>
                  <a:pt x="82107" y="4014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9B0014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0" y="1108658"/>
                <a:ext cx="9144000" cy="558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/>
                  <a:t>Often, one is more interested in potentials of mean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, i.e., in the absence of the external potential: the equilibrium distribution is established by the effective potential. </a:t>
                </a:r>
              </a:p>
              <a:p>
                <a:pPr algn="just"/>
                <a:endParaRPr lang="en-US" sz="2300" dirty="0"/>
              </a:p>
              <a:p>
                <a:pPr algn="just"/>
                <a:r>
                  <a:rPr lang="en-US" sz="2300" dirty="0"/>
                  <a:t>The equilibrium distribution of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/>
                  <a:t> values in such conditions is given by: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algn="just"/>
                <a:r>
                  <a:rPr lang="en-US" sz="2300" dirty="0"/>
                  <a:t>which is independent of time: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2300" dirty="0"/>
              </a:p>
              <a:p>
                <a:pPr algn="just"/>
                <a:endParaRPr lang="en-US" sz="2300" dirty="0"/>
              </a:p>
              <a:p>
                <a:pPr algn="just"/>
                <a:r>
                  <a:rPr lang="en-US" sz="2300" dirty="0"/>
                  <a:t>Combining all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 at different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300" dirty="0"/>
                  <a:t> all together (WHAM)  one gets the Hummer-Szabo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algn="just"/>
                <a:endParaRPr lang="en-US" sz="23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d>
                                        <m:d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300" dirty="0"/>
              </a:p>
              <a:p>
                <a:pPr algn="just"/>
                <a:endParaRPr lang="en-US" sz="2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8658"/>
                <a:ext cx="9144000" cy="5582619"/>
              </a:xfrm>
              <a:prstGeom prst="rect">
                <a:avLst/>
              </a:prstGeom>
              <a:blipFill>
                <a:blip r:embed="rId6"/>
                <a:stretch>
                  <a:fillRect l="-933" t="-873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Potential of Mean Force (PMF)</a:t>
            </a:r>
          </a:p>
        </p:txBody>
      </p:sp>
    </p:spTree>
    <p:extLst>
      <p:ext uri="{BB962C8B-B14F-4D97-AF65-F5344CB8AC3E}">
        <p14:creationId xmlns:p14="http://schemas.microsoft.com/office/powerpoint/2010/main" val="385461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56BA5C-F46C-72C4-67BE-5A4B1BE65B2E}"/>
              </a:ext>
            </a:extLst>
          </p:cNvPr>
          <p:cNvSpPr/>
          <p:nvPr/>
        </p:nvSpPr>
        <p:spPr>
          <a:xfrm>
            <a:off x="118002" y="2915295"/>
            <a:ext cx="8907996" cy="1575982"/>
          </a:xfrm>
          <a:custGeom>
            <a:avLst/>
            <a:gdLst>
              <a:gd name="connsiteX0" fmla="*/ 0 w 8907996"/>
              <a:gd name="connsiteY0" fmla="*/ 0 h 1575982"/>
              <a:gd name="connsiteX1" fmla="*/ 8907996 w 8907996"/>
              <a:gd name="connsiteY1" fmla="*/ 0 h 1575982"/>
              <a:gd name="connsiteX2" fmla="*/ 8907996 w 8907996"/>
              <a:gd name="connsiteY2" fmla="*/ 1575982 h 1575982"/>
              <a:gd name="connsiteX3" fmla="*/ 0 w 8907996"/>
              <a:gd name="connsiteY3" fmla="*/ 1575982 h 1575982"/>
              <a:gd name="connsiteX4" fmla="*/ 0 w 8907996"/>
              <a:gd name="connsiteY4" fmla="*/ 0 h 157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996" h="1575982" fill="none" extrusionOk="0">
                <a:moveTo>
                  <a:pt x="0" y="0"/>
                </a:moveTo>
                <a:cubicBezTo>
                  <a:pt x="3681111" y="-109175"/>
                  <a:pt x="7996919" y="-48220"/>
                  <a:pt x="8907996" y="0"/>
                </a:cubicBezTo>
                <a:cubicBezTo>
                  <a:pt x="8963528" y="361312"/>
                  <a:pt x="8980537" y="1168830"/>
                  <a:pt x="8907996" y="1575982"/>
                </a:cubicBezTo>
                <a:cubicBezTo>
                  <a:pt x="5209578" y="1543160"/>
                  <a:pt x="2646810" y="1551422"/>
                  <a:pt x="0" y="1575982"/>
                </a:cubicBezTo>
                <a:cubicBezTo>
                  <a:pt x="-130793" y="877654"/>
                  <a:pt x="2786" y="209955"/>
                  <a:pt x="0" y="0"/>
                </a:cubicBezTo>
                <a:close/>
              </a:path>
              <a:path w="8907996" h="1575982" stroke="0" extrusionOk="0">
                <a:moveTo>
                  <a:pt x="0" y="0"/>
                </a:moveTo>
                <a:cubicBezTo>
                  <a:pt x="932737" y="56275"/>
                  <a:pt x="5819416" y="-36696"/>
                  <a:pt x="8907996" y="0"/>
                </a:cubicBezTo>
                <a:cubicBezTo>
                  <a:pt x="8913974" y="475960"/>
                  <a:pt x="8953854" y="792755"/>
                  <a:pt x="8907996" y="1575982"/>
                </a:cubicBezTo>
                <a:cubicBezTo>
                  <a:pt x="7482122" y="1516528"/>
                  <a:pt x="2563787" y="1600077"/>
                  <a:pt x="0" y="1575982"/>
                </a:cubicBezTo>
                <a:cubicBezTo>
                  <a:pt x="-75039" y="906622"/>
                  <a:pt x="-114220" y="53660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0" y="1202042"/>
                <a:ext cx="9144000" cy="317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100" dirty="0"/>
                  <a:t>Choosing</a:t>
                </a:r>
                <a:endParaRPr lang="it-IT" sz="21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sz="2100" dirty="0"/>
                  <a:t>  </a:t>
                </a:r>
              </a:p>
              <a:p>
                <a:pPr algn="ctr"/>
                <a:endParaRPr lang="en-US" sz="2100" dirty="0"/>
              </a:p>
              <a:p>
                <a:pPr algn="just"/>
                <a:r>
                  <a:rPr lang="en-US" sz="2100" dirty="0"/>
                  <a:t>Adib and Minh proposed the bidirectional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 [4]:</a:t>
                </a:r>
              </a:p>
              <a:p>
                <a:pPr algn="just"/>
                <a:endParaRPr lang="en-US" sz="21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it-IT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𝑊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𝐹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r>
                                        <a:rPr lang="it-IT" sz="21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it-IT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𝐹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1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1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02042"/>
                <a:ext cx="9144000" cy="3178884"/>
              </a:xfrm>
              <a:prstGeom prst="rect">
                <a:avLst/>
              </a:prstGeom>
              <a:blipFill>
                <a:blip r:embed="rId6"/>
                <a:stretch>
                  <a:fillRect l="-800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Bidirectional PMF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it-IT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7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236004" y="133376"/>
            <a:ext cx="608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+mj-lt"/>
              </a:rPr>
              <a:t>Paper Overview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871B-572F-F518-EE76-23F19C4A3565}"/>
                  </a:ext>
                </a:extLst>
              </p:cNvPr>
              <p:cNvSpPr txBox="1"/>
              <p:nvPr/>
            </p:nvSpPr>
            <p:spPr>
              <a:xfrm>
                <a:off x="475673" y="1607127"/>
                <a:ext cx="81926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dirty="0">
                    <a:solidFill>
                      <a:srgbClr val="9B0014"/>
                    </a:solidFill>
                  </a:rPr>
                  <a:t>Objective:</a:t>
                </a:r>
                <a:endParaRPr lang="en-GB" sz="20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Path-ensemble averages via processes in forward and backward directions.</a:t>
                </a:r>
                <a:br>
                  <a:rPr lang="en-GB" sz="2000" dirty="0"/>
                </a:br>
                <a:endParaRPr lang="en-GB" sz="20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Bidirectional expressions for: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Free energies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000" dirty="0"/>
                  <a:t>;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Potential of Mean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from single molecule force spectroscopy.</a:t>
                </a: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r>
                  <a:rPr lang="en-GB" sz="2400" dirty="0">
                    <a:solidFill>
                      <a:srgbClr val="9B0014"/>
                    </a:solidFill>
                  </a:rPr>
                  <a:t>Results: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Better performances with respect to unidirectional methods!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871B-572F-F518-EE76-23F19C4A3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3" y="1607127"/>
                <a:ext cx="8192654" cy="2862322"/>
              </a:xfrm>
              <a:prstGeom prst="rect">
                <a:avLst/>
              </a:prstGeom>
              <a:blipFill>
                <a:blip r:embed="rId5"/>
                <a:stretch>
                  <a:fillRect l="-1116" t="-1279" r="-1488" b="-1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36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19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730F1-CE16-59FF-51C3-A967C629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600200"/>
            <a:ext cx="9143997" cy="3657599"/>
          </a:xfrm>
          <a:prstGeom prst="rect">
            <a:avLst/>
          </a:prstGeom>
        </p:spPr>
      </p:pic>
      <p:sp>
        <p:nvSpPr>
          <p:cNvPr id="2" name="CasellaDiTesto 10">
            <a:extLst>
              <a:ext uri="{FF2B5EF4-FFF2-40B4-BE49-F238E27FC236}">
                <a16:creationId xmlns:a16="http://schemas.microsoft.com/office/drawing/2014/main" id="{4B249BB7-2397-D3F9-A011-83C55ABC4B79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Results comparison:</a:t>
            </a:r>
          </a:p>
        </p:txBody>
      </p:sp>
    </p:spTree>
    <p:extLst>
      <p:ext uri="{BB962C8B-B14F-4D97-AF65-F5344CB8AC3E}">
        <p14:creationId xmlns:p14="http://schemas.microsoft.com/office/powerpoint/2010/main" val="1333289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75756"/>
                <a:ext cx="780158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Unidirectional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are strongly biased as the points considered at time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/>
                  <a:t> are not at equilibrium. The bidirectional method allows to weight properly forward and backward contributions.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PMF reconstruction method compares favourably with respect to unidirectional methods which overestimate PMF values further from the equilibrium original state. </a:t>
                </a:r>
                <a:br>
                  <a:rPr lang="en-GB" sz="2400" dirty="0"/>
                </a:br>
                <a:r>
                  <a:rPr lang="en-GB" sz="2400" dirty="0"/>
                  <a:t>The potential of mean force (PMF)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dirty="0"/>
                  <a:t>, in the provided non-equilibrium layout, is finally correctly estimated.</a:t>
                </a:r>
                <a:br>
                  <a:rPr lang="en-GB" sz="2400" dirty="0"/>
                </a:br>
                <a:r>
                  <a:rPr lang="en-GB" sz="2400" dirty="0"/>
                  <a:t>Biased method, i.e., Hummer-Szabo and Jarzynski, are outperformed by the proposed procedure.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75756"/>
                <a:ext cx="7801583" cy="4524315"/>
              </a:xfrm>
              <a:prstGeom prst="rect">
                <a:avLst/>
              </a:prstGeom>
              <a:blipFill>
                <a:blip r:embed="rId6"/>
                <a:stretch>
                  <a:fillRect l="-1094" t="-1078" r="-117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7391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21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FBE37-3013-E083-F526-4DAD80EDBA31}"/>
              </a:ext>
            </a:extLst>
          </p:cNvPr>
          <p:cNvSpPr txBox="1"/>
          <p:nvPr/>
        </p:nvSpPr>
        <p:spPr>
          <a:xfrm>
            <a:off x="671208" y="3105834"/>
            <a:ext cx="780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9B0014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1423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22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674F7-5094-FBB4-BB6A-5C45D4821074}"/>
              </a:ext>
            </a:extLst>
          </p:cNvPr>
          <p:cNvSpPr txBox="1"/>
          <p:nvPr/>
        </p:nvSpPr>
        <p:spPr>
          <a:xfrm>
            <a:off x="554477" y="1101282"/>
            <a:ext cx="78015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Minh, David DL, and Artur B. Adib. "Optimized free energies from bidirectional single-molecule force spectroscopy."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Physical review letters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100.18 (2008): 180602.</a:t>
            </a:r>
            <a:b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</a:b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Hummer, Gerhard, and Attila Szabo. "Free energy profiles from single-molecule pulling experiments."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National Academy of Sciences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107.50 (2010): 21441-21446.</a:t>
            </a:r>
            <a:b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</a:b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Chipot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Christophe, and Andrew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Pohorille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Free energy calculations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Vol. 86. Berlin: Springer, 2007 –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pag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203-209.</a:t>
            </a:r>
          </a:p>
          <a:p>
            <a:pPr marL="342900" indent="-342900">
              <a:buFont typeface="+mj-lt"/>
              <a:buAutoNum type="arabicPeriod"/>
            </a:pP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Nicolini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Paolo, Piero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Procacci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and Riccardo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Chelli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"Hummer and Szabo-like potential of mean force estimator for bidirectional nonequilibrium pulling experiments/simulations."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The Journal of Physical Chemistry B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114.29 (2010): 9546-9554.</a:t>
            </a:r>
          </a:p>
          <a:p>
            <a:endParaRPr lang="en-GB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en-GB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</a:rPr>
              <a:t>All the shown material and the used code is available on my 	  page</a:t>
            </a:r>
            <a:endParaRPr lang="en-GB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6CB58E82-E040-0B50-17ED-91211959F389}"/>
              </a:ext>
            </a:extLst>
          </p:cNvPr>
          <p:cNvSpPr txBox="1"/>
          <p:nvPr/>
        </p:nvSpPr>
        <p:spPr>
          <a:xfrm>
            <a:off x="236004" y="151012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Bibliography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FDB95430-AFD4-E862-F978-392D1B0294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34486" y="5634405"/>
            <a:ext cx="429868" cy="4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19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ircle with arrows pointing at the center&#10;&#10;Description automatically generated">
            <a:extLst>
              <a:ext uri="{FF2B5EF4-FFF2-40B4-BE49-F238E27FC236}">
                <a16:creationId xmlns:a16="http://schemas.microsoft.com/office/drawing/2014/main" id="{F08B3DED-5FFA-EBA4-5E95-BBBDA39B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56" y="4281104"/>
            <a:ext cx="3371694" cy="19387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88402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302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/>
                  <a:t>Link between non-equilibrium statistical mechanics and equilibrium ensemble averages:</a:t>
                </a:r>
                <a:br>
                  <a:rPr lang="en-US" dirty="0"/>
                </a:br>
                <a:endParaRPr lang="en-US" dirty="0"/>
              </a:p>
              <a:p>
                <a:pPr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Experiments:</a:t>
                </a:r>
              </a:p>
              <a:p>
                <a:pPr marL="742950" lvl="1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Optical tweezers: single-molecule pulling experiments.</a:t>
                </a:r>
                <a:br>
                  <a:rPr lang="en-US" dirty="0"/>
                </a:br>
                <a:endParaRPr lang="en-US" dirty="0"/>
              </a:p>
              <a:p>
                <a:pPr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Simulations:</a:t>
                </a:r>
              </a:p>
              <a:p>
                <a:pPr marL="742950" lvl="1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Brownian dynamics simulation on </a:t>
                </a:r>
                <a:r>
                  <a:rPr lang="en-US" i="1" dirty="0"/>
                  <a:t>N</a:t>
                </a:r>
                <a:r>
                  <a:rPr lang="en-US" dirty="0"/>
                  <a:t>-dimensional (harmonic) potential:</a:t>
                </a:r>
              </a:p>
              <a:p>
                <a:pPr marL="514350" lvl="1" algn="ctr" defTabSz="914400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V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r>
                        <m:rPr>
                          <m:nor/>
                        </m:rPr>
                        <a:rPr lang="it-IT" b="0" i="0" dirty="0" smtClean="0"/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; </m:t>
                      </m:r>
                      <m:r>
                        <m:rPr>
                          <m:nor/>
                        </m:rPr>
                        <a:rPr lang="en-US" dirty="0"/>
                        <m:t>t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3020122"/>
              </a:xfrm>
              <a:prstGeom prst="rect">
                <a:avLst/>
              </a:prstGeom>
              <a:blipFill>
                <a:blip r:embed="rId7"/>
                <a:stretch>
                  <a:fillRect l="-681" t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with arrows pointing to the top">
            <a:extLst>
              <a:ext uri="{FF2B5EF4-FFF2-40B4-BE49-F238E27FC236}">
                <a16:creationId xmlns:a16="http://schemas.microsoft.com/office/drawing/2014/main" id="{65D11077-AB32-F7EB-811F-6F6DC1D53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43" y="4281104"/>
            <a:ext cx="3371694" cy="23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3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88402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From exponential averages of the work to work-weighted trajectory sampling:</a:t>
                </a:r>
                <a:br>
                  <a:rPr lang="en-GB" dirty="0"/>
                </a:b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Exponential work averages are dominated by rare events;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Weighted analysis including trajectories from the reverse process as time-reversed counterparts of rare trajectories: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𝑐𝑜𝑛𝑗𝑢𝑔𝑎𝑡𝑒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𝑡𝑤𝑖𝑛𝑠</m:t>
                    </m:r>
                  </m:oMath>
                </a14:m>
                <a:r>
                  <a:rPr lang="en-GB" dirty="0"/>
                  <a:t> 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r>
                  <a:rPr lang="en-GB" sz="2400" dirty="0">
                    <a:solidFill>
                      <a:srgbClr val="9B0014"/>
                    </a:solidFill>
                  </a:rPr>
                  <a:t>Goal</a:t>
                </a:r>
                <a:r>
                  <a:rPr lang="en-GB" sz="2000" dirty="0"/>
                  <a:t>: construct optimized-forward path-ensemble average estimators!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2677656"/>
              </a:xfrm>
              <a:prstGeom prst="rect">
                <a:avLst/>
              </a:prstGeom>
              <a:blipFill>
                <a:blip r:embed="rId6"/>
                <a:stretch>
                  <a:fillRect l="-1210" t="-1139" r="-681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124440-F030-BCAF-8602-DF2BA59A0E08}"/>
                  </a:ext>
                </a:extLst>
              </p:cNvPr>
              <p:cNvSpPr txBox="1"/>
              <p:nvPr/>
            </p:nvSpPr>
            <p:spPr>
              <a:xfrm>
                <a:off x="2204531" y="4365762"/>
                <a:ext cx="5282119" cy="619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it-IT" sz="3600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600" i="1"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̂"/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sSup>
                        <m:sSupPr>
                          <m:ctrlPr>
                            <a:rPr lang="it-IT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acc>
                            <m:accPr>
                              <m:chr m:val="̃"/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sz="3600" i="1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it-IT" sz="3600" b="0" i="1" baseline="-2500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3600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124440-F030-BCAF-8602-DF2BA59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31" y="4365762"/>
                <a:ext cx="5282119" cy="619465"/>
              </a:xfrm>
              <a:prstGeom prst="rect">
                <a:avLst/>
              </a:prstGeom>
              <a:blipFill>
                <a:blip r:embed="rId7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9D9F82-A225-CE3E-1B68-2FF82A481B69}"/>
                  </a:ext>
                </a:extLst>
              </p:cNvPr>
              <p:cNvSpPr txBox="1"/>
              <p:nvPr/>
            </p:nvSpPr>
            <p:spPr>
              <a:xfrm>
                <a:off x="710119" y="5233640"/>
                <a:ext cx="77237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The Crooks’ theorem relates the forward average of an arbitrary functional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GB" dirty="0"/>
                  <a:t> of the space trajectory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to its work-weighted average in the reverse process.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9D9F82-A225-CE3E-1B68-2FF82A48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19" y="5233640"/>
                <a:ext cx="7723762" cy="923330"/>
              </a:xfrm>
              <a:prstGeom prst="rect">
                <a:avLst/>
              </a:prstGeom>
              <a:blipFill>
                <a:blip r:embed="rId8"/>
                <a:stretch>
                  <a:fillRect l="-631" t="-3974" r="-63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85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4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31699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5092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⟨⟩</m:t>
                    </m:r>
                    <m:r>
                      <a:rPr lang="it-IT" sz="2100" b="0" i="1" baseline="-2500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100" baseline="-25000" dirty="0"/>
                  <a:t> </a:t>
                </a:r>
                <a:r>
                  <a:rPr lang="en-GB" sz="2100" dirty="0"/>
                  <a:t>is the average over all trajectories in the </a:t>
                </a:r>
                <a:r>
                  <a:rPr lang="en-GB" sz="2100" i="1" dirty="0"/>
                  <a:t>Forward </a:t>
                </a:r>
                <a:r>
                  <a:rPr lang="en-GB" sz="2100" dirty="0"/>
                  <a:t>process, wherein an external parameter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100" dirty="0"/>
                  <a:t> is changed in time.</a:t>
                </a:r>
              </a:p>
              <a:p>
                <a:pPr algn="just"/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⟨⟩</m:t>
                    </m:r>
                    <m:r>
                      <a:rPr lang="it-IT" sz="2100" b="0" i="1" baseline="-2500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100" baseline="-25000" dirty="0"/>
                  <a:t> </a:t>
                </a:r>
                <a:r>
                  <a:rPr lang="en-GB" sz="2100" dirty="0"/>
                  <a:t>is the same average, but over all trajectories in the </a:t>
                </a:r>
                <a:r>
                  <a:rPr lang="en-GB" sz="2100" i="1" dirty="0"/>
                  <a:t>Reverse </a:t>
                </a:r>
                <a:r>
                  <a:rPr lang="en-GB" sz="2100" dirty="0"/>
                  <a:t>process.</a:t>
                </a:r>
              </a:p>
              <a:p>
                <a:pPr algn="just"/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100" dirty="0"/>
                  <a:t>The work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it-IT" sz="21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100" dirty="0"/>
                  <a:t> is the total work accumulated up to time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100" dirty="0"/>
                  <a:t>, the time needed to have a complete forward (reverse) trajectory starting from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sz="2100" dirty="0"/>
                  <a:t> and arriving in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sz="2100" dirty="0"/>
                  <a:t>:</a:t>
                </a:r>
              </a:p>
              <a:p>
                <a:pPr algn="just"/>
                <a:r>
                  <a:rPr lang="en-GB" sz="2100" dirty="0"/>
                  <a:t>						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d>
                          <m:dPr>
                            <m:ctrlP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GB" sz="2100" dirty="0"/>
                  <a:t> 	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100" dirty="0"/>
                  <a:t>is the free energy difference between the equilibrium states corresponding to the end points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100" dirty="0"/>
                  <a:t> and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1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acc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1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100" dirty="0"/>
                  <a:t> functional evaluated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sz="21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acc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1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5092291"/>
              </a:xfrm>
              <a:prstGeom prst="rect">
                <a:avLst/>
              </a:prstGeom>
              <a:blipFill>
                <a:blip r:embed="rId6"/>
                <a:stretch>
                  <a:fillRect l="-756" t="-718" r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32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5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40069912-4C85-589A-C66F-94462CFB35BD}"/>
              </a:ext>
            </a:extLst>
          </p:cNvPr>
          <p:cNvSpPr txBox="1"/>
          <p:nvPr/>
        </p:nvSpPr>
        <p:spPr>
          <a:xfrm>
            <a:off x="236004" y="249669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Distribution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/>
              <p:nvPr/>
            </p:nvSpPr>
            <p:spPr>
              <a:xfrm>
                <a:off x="2683543" y="2477083"/>
                <a:ext cx="4253729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32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ΔF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543" y="2477083"/>
                <a:ext cx="4253729" cy="565411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/>
              <p:nvPr/>
            </p:nvSpPr>
            <p:spPr>
              <a:xfrm>
                <a:off x="651753" y="1490661"/>
                <a:ext cx="7840493" cy="459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Choosing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400" dirty="0"/>
                  <a:t> one can easily get the relation between the forward and reverse distribution  </a:t>
                </a:r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r>
                  <a:rPr lang="en-GB" sz="2400" dirty="0"/>
                  <a:t>recalling  that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=−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400" dirty="0"/>
                  <a:t>.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:r>
                  <a:rPr lang="en-GB" sz="2400" dirty="0"/>
                  <a:t>Trajectories in the reverse ensemble can be included in the forward path ensemble by reweighting the </a:t>
                </a:r>
                <a:r>
                  <a:rPr lang="en-GB" sz="2400" i="1" dirty="0"/>
                  <a:t>reverse </a:t>
                </a:r>
                <a:r>
                  <a:rPr lang="en-GB" sz="2400" dirty="0"/>
                  <a:t>density by a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sz="2400" b="0" dirty="0"/>
                  <a:t>.</a:t>
                </a:r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How to effectively combine the two distributions?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3" y="1490661"/>
                <a:ext cx="7840493" cy="4596836"/>
              </a:xfrm>
              <a:prstGeom prst="rect">
                <a:avLst/>
              </a:prstGeom>
              <a:blipFill>
                <a:blip r:embed="rId7"/>
                <a:stretch>
                  <a:fillRect l="-1244" t="-1061" r="-1166" b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90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6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40069912-4C85-589A-C66F-94462CFB35BD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Weighted Histogram Analysis Method (WHAM)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/>
              <p:nvPr/>
            </p:nvSpPr>
            <p:spPr>
              <a:xfrm>
                <a:off x="1846609" y="3131685"/>
                <a:ext cx="5682197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it-IT" sz="28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∈{1, …,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it-IT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609" y="3131685"/>
                <a:ext cx="5682197" cy="465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/>
              <p:nvPr/>
            </p:nvSpPr>
            <p:spPr>
              <a:xfrm>
                <a:off x="651753" y="1442151"/>
                <a:ext cx="7840493" cy="337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WHAM is a powerful method that allows to find the least variance estimator for a desired PDF from a series of independent biased distributions.</a:t>
                </a:r>
              </a:p>
              <a:p>
                <a:pPr algn="just"/>
                <a:r>
                  <a:rPr lang="en-GB" sz="2400" dirty="0"/>
                  <a:t>Given </a:t>
                </a:r>
                <a:r>
                  <a:rPr lang="en-GB" sz="2400" i="1" dirty="0"/>
                  <a:t>M</a:t>
                </a:r>
                <a:r>
                  <a:rPr lang="en-GB" sz="2400" dirty="0"/>
                  <a:t> relations of the form</a:t>
                </a:r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this method seeks the linear combination minimizing the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2400" dirty="0"/>
                  <a:t> [1]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3" y="1442151"/>
                <a:ext cx="7840493" cy="3379067"/>
              </a:xfrm>
              <a:prstGeom prst="rect">
                <a:avLst/>
              </a:prstGeom>
              <a:blipFill>
                <a:blip r:embed="rId8"/>
                <a:stretch>
                  <a:fillRect l="-1244" t="-1444" r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1ABB6-803A-87DB-6B5A-270F0E6663D2}"/>
                  </a:ext>
                </a:extLst>
              </p:cNvPr>
              <p:cNvSpPr txBox="1"/>
              <p:nvPr/>
            </p:nvSpPr>
            <p:spPr>
              <a:xfrm>
                <a:off x="1857703" y="5013454"/>
                <a:ext cx="5575694" cy="1105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3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it-IT" sz="32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3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1ABB6-803A-87DB-6B5A-270F0E66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703" y="5013454"/>
                <a:ext cx="5575694" cy="110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63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10">
                <a:extLst>
                  <a:ext uri="{FF2B5EF4-FFF2-40B4-BE49-F238E27FC236}">
                    <a16:creationId xmlns:a16="http://schemas.microsoft.com/office/drawing/2014/main" id="{8A980F79-9146-FE47-CB8E-E5E3785A231E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chemeClr val="bg1"/>
                    </a:solidFill>
                    <a:latin typeface="+mj-lt"/>
                  </a:rPr>
                  <a:t>Forward path-ensemble average of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𝓕</m:t>
                    </m:r>
                  </m:oMath>
                </a14:m>
                <a:endParaRPr lang="en-GB" sz="2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10">
                <a:extLst>
                  <a:ext uri="{FF2B5EF4-FFF2-40B4-BE49-F238E27FC236}">
                    <a16:creationId xmlns:a16="http://schemas.microsoft.com/office/drawing/2014/main" id="{8A980F79-9146-FE47-CB8E-E5E3785A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6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/>
              <p:nvPr/>
            </p:nvSpPr>
            <p:spPr>
              <a:xfrm>
                <a:off x="236004" y="1146047"/>
                <a:ext cx="8279346" cy="2875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  <a:p>
                <a:endParaRPr lang="en-GB" sz="2800" dirty="0"/>
              </a:p>
              <a:p>
                <a:endParaRPr lang="en-GB" sz="2800" dirty="0"/>
              </a:p>
              <a:p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146047"/>
                <a:ext cx="8279346" cy="287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8FCDC-0814-5D59-DB69-41D1B62758C3}"/>
              </a:ext>
            </a:extLst>
          </p:cNvPr>
          <p:cNvCxnSpPr>
            <a:cxnSpLocks/>
          </p:cNvCxnSpPr>
          <p:nvPr/>
        </p:nvCxnSpPr>
        <p:spPr>
          <a:xfrm>
            <a:off x="1162617" y="1838528"/>
            <a:ext cx="0" cy="13237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4B682B-0A8A-9A77-0510-9F1CEBA59F26}"/>
                  </a:ext>
                </a:extLst>
              </p:cNvPr>
              <p:cNvSpPr txBox="1"/>
              <p:nvPr/>
            </p:nvSpPr>
            <p:spPr>
              <a:xfrm>
                <a:off x="342030" y="2816717"/>
                <a:ext cx="8280000" cy="1151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4B682B-0A8A-9A77-0510-9F1CEBA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0" y="2816717"/>
                <a:ext cx="8280000" cy="1151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17B006-C62A-AE0D-794C-4DEFB42E459A}"/>
              </a:ext>
            </a:extLst>
          </p:cNvPr>
          <p:cNvCxnSpPr>
            <a:cxnSpLocks/>
          </p:cNvCxnSpPr>
          <p:nvPr/>
        </p:nvCxnSpPr>
        <p:spPr>
          <a:xfrm>
            <a:off x="1162617" y="3543541"/>
            <a:ext cx="0" cy="13237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/>
              <p:nvPr/>
            </p:nvSpPr>
            <p:spPr>
              <a:xfrm>
                <a:off x="289017" y="4527055"/>
                <a:ext cx="8173320" cy="2875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8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8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  <a:p>
                <a:endParaRPr lang="en-GB" sz="2800" dirty="0"/>
              </a:p>
              <a:p>
                <a:endParaRPr lang="en-GB" sz="2800" dirty="0"/>
              </a:p>
              <a:p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7" y="4527055"/>
                <a:ext cx="8173320" cy="28752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94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8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8A980F79-9146-FE47-CB8E-E5E3785A231E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j-lt"/>
              </a:rPr>
              <a:t>Jarzynski’s</a:t>
            </a:r>
            <a:r>
              <a:rPr lang="en-GB" sz="2800" b="1" dirty="0">
                <a:solidFill>
                  <a:schemeClr val="bg1"/>
                </a:solidFill>
                <a:latin typeface="+mj-lt"/>
              </a:rPr>
              <a:t> 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FE2E-41C1-2DA9-79F1-63222787FCBA}"/>
                  </a:ext>
                </a:extLst>
              </p:cNvPr>
              <p:cNvSpPr txBox="1"/>
              <p:nvPr/>
            </p:nvSpPr>
            <p:spPr>
              <a:xfrm>
                <a:off x="689502" y="1083408"/>
                <a:ext cx="8001000" cy="5174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Jarzynski’s equality relates the free energy difference between two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 to the irreversible work along an  ensemble of trajectories joining the same states: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Thanks to the results afore shown it is now possible to derive a bidirectional estimator for the free energy difference, choosing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pPr algn="just"/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p>
                                      </m:sSub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FE2E-41C1-2DA9-79F1-63222787F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" y="1083408"/>
                <a:ext cx="8001000" cy="5174558"/>
              </a:xfrm>
              <a:prstGeom prst="rect">
                <a:avLst/>
              </a:prstGeom>
              <a:blipFill>
                <a:blip r:embed="rId6"/>
                <a:stretch>
                  <a:fillRect l="-1142" t="-942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497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" id="{DB440286-699A-6349-BFD7-23131CA953B5}" vid="{FA2C6C6E-8E23-6D4F-B4FE-4765F17B736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AAE3828EC7C042B076354A89761BB6" ma:contentTypeVersion="0" ma:contentTypeDescription="Creare un nuovo documento." ma:contentTypeScope="" ma:versionID="49a315e324d44f475bc2b72743c31c3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1e72bcfe50a95678bbbf48716bc343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21C2B2-3499-46D4-A41F-074B10A68B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8F60F54-1ECD-475F-864F-0E4237C25B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E61EF-F35B-4C7D-B201-9D7120427F3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1325</TotalTime>
  <Words>1568</Words>
  <Application>Microsoft Office PowerPoint</Application>
  <PresentationFormat>On-screen Show (4:3)</PresentationFormat>
  <Paragraphs>206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Times-Bold</vt:lpstr>
      <vt:lpstr>Times-Roman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Cerrone Vanessa</dc:creator>
  <cp:lastModifiedBy>Riccardo Tancredi</cp:lastModifiedBy>
  <cp:revision>55</cp:revision>
  <dcterms:created xsi:type="dcterms:W3CDTF">2021-09-04T10:42:35Z</dcterms:created>
  <dcterms:modified xsi:type="dcterms:W3CDTF">2024-07-12T17:51:35Z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0x01010051AAE3828EC7C042B076354A89761BB6</vt:lpwstr>
  </property>
</Properties>
</file>